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C607-23FC-4AEC-943A-D7A2A027465F}" type="datetimeFigureOut">
              <a:rPr lang="ru-RU" smtClean="0"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587EB4A-6532-4BB3-B5CF-B701AFA4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57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C607-23FC-4AEC-943A-D7A2A027465F}" type="datetimeFigureOut">
              <a:rPr lang="ru-RU" smtClean="0"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87EB4A-6532-4BB3-B5CF-B701AFA4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99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C607-23FC-4AEC-943A-D7A2A027465F}" type="datetimeFigureOut">
              <a:rPr lang="ru-RU" smtClean="0"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87EB4A-6532-4BB3-B5CF-B701AFA4846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8756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C607-23FC-4AEC-943A-D7A2A027465F}" type="datetimeFigureOut">
              <a:rPr lang="ru-RU" smtClean="0"/>
              <a:t>14.06.2023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87EB4A-6532-4BB3-B5CF-B701AFA4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164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C607-23FC-4AEC-943A-D7A2A027465F}" type="datetimeFigureOut">
              <a:rPr lang="ru-RU" smtClean="0"/>
              <a:t>14.06.2023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87EB4A-6532-4BB3-B5CF-B701AFA4846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361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C607-23FC-4AEC-943A-D7A2A027465F}" type="datetimeFigureOut">
              <a:rPr lang="ru-RU" smtClean="0"/>
              <a:t>14.06.2023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87EB4A-6532-4BB3-B5CF-B701AFA4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438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C607-23FC-4AEC-943A-D7A2A027465F}" type="datetimeFigureOut">
              <a:rPr lang="ru-RU" smtClean="0"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7EB4A-6532-4BB3-B5CF-B701AFA4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056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C607-23FC-4AEC-943A-D7A2A027465F}" type="datetimeFigureOut">
              <a:rPr lang="ru-RU" smtClean="0"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7EB4A-6532-4BB3-B5CF-B701AFA4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125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C607-23FC-4AEC-943A-D7A2A027465F}" type="datetimeFigureOut">
              <a:rPr lang="ru-RU" smtClean="0"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7EB4A-6532-4BB3-B5CF-B701AFA4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606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C607-23FC-4AEC-943A-D7A2A027465F}" type="datetimeFigureOut">
              <a:rPr lang="ru-RU" smtClean="0"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87EB4A-6532-4BB3-B5CF-B701AFA4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478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C607-23FC-4AEC-943A-D7A2A027465F}" type="datetimeFigureOut">
              <a:rPr lang="ru-RU" smtClean="0"/>
              <a:t>14.06.2023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587EB4A-6532-4BB3-B5CF-B701AFA4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72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C607-23FC-4AEC-943A-D7A2A027465F}" type="datetimeFigureOut">
              <a:rPr lang="ru-RU" smtClean="0"/>
              <a:t>14.06.2023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587EB4A-6532-4BB3-B5CF-B701AFA4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08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C607-23FC-4AEC-943A-D7A2A027465F}" type="datetimeFigureOut">
              <a:rPr lang="ru-RU" smtClean="0"/>
              <a:t>14.06.2023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7EB4A-6532-4BB3-B5CF-B701AFA4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56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C607-23FC-4AEC-943A-D7A2A027465F}" type="datetimeFigureOut">
              <a:rPr lang="ru-RU" smtClean="0"/>
              <a:t>14.06.2023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7EB4A-6532-4BB3-B5CF-B701AFA4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996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C607-23FC-4AEC-943A-D7A2A027465F}" type="datetimeFigureOut">
              <a:rPr lang="ru-RU" smtClean="0"/>
              <a:t>14.06.2023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7EB4A-6532-4BB3-B5CF-B701AFA4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06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C607-23FC-4AEC-943A-D7A2A027465F}" type="datetimeFigureOut">
              <a:rPr lang="ru-RU" smtClean="0"/>
              <a:t>14.06.2023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87EB4A-6532-4BB3-B5CF-B701AFA4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604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6C607-23FC-4AEC-943A-D7A2A027465F}" type="datetimeFigureOut">
              <a:rPr lang="ru-RU" smtClean="0"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587EB4A-6532-4BB3-B5CF-B701AFA4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12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ro51.ru/2-novosti/4702-sbornik-pedagogicheskogo-opyta-tsentr-tochka-rosta-drajver-izmenenij-v-sisteme-obrazovaniya-murmanskoj-oblasti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onchegorsk.gov-murman.ru/news/476272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667679-06AB-BEAD-0A59-6AFE5B8B1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403928"/>
            <a:ext cx="8915399" cy="33734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5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резентация </a:t>
            </a:r>
            <a:r>
              <a:rPr lang="ru-RU" sz="54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br>
              <a:rPr lang="ru-RU" sz="54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54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результатов педагогической деятельности учителя физики </a:t>
            </a:r>
            <a:r>
              <a:rPr lang="ru-RU" sz="5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Сатурновой Я.В.</a:t>
            </a:r>
            <a:endParaRPr lang="ru-RU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8D2FDC1-4DB3-C3A2-D8CE-8E2E4FE30B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 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«Гимназия №1»</a:t>
            </a:r>
          </a:p>
        </p:txBody>
      </p:sp>
    </p:spTree>
    <p:extLst>
      <p:ext uri="{BB962C8B-B14F-4D97-AF65-F5344CB8AC3E}">
        <p14:creationId xmlns:p14="http://schemas.microsoft.com/office/powerpoint/2010/main" val="1389263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9EC77A-3C41-5A70-0F62-4E416AB67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7144" y="330579"/>
            <a:ext cx="8911687" cy="616200"/>
          </a:xfrm>
        </p:spPr>
        <p:txBody>
          <a:bodyPr>
            <a:normAutofit fontScale="90000"/>
          </a:bodyPr>
          <a:lstStyle/>
          <a:p>
            <a:r>
              <a:rPr lang="ru-RU" dirty="0"/>
              <a:t>Работа с одаренными детьми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B59EE9-7A43-5353-4ADE-C56167CB5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691" y="946779"/>
            <a:ext cx="10617921" cy="5911221"/>
          </a:xfrm>
        </p:spPr>
        <p:txBody>
          <a:bodyPr>
            <a:normAutofit fontScale="55000" lnSpcReduction="20000"/>
          </a:bodyPr>
          <a:lstStyle/>
          <a:p>
            <a:pPr indent="450215">
              <a:lnSpc>
                <a:spcPct val="170000"/>
              </a:lnSpc>
              <a:tabLst>
                <a:tab pos="6678930" algn="l"/>
              </a:tabLst>
            </a:pPr>
            <a:r>
              <a:rPr lang="ru-RU" sz="25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2019 года на базе МБОУ Гимназия №1 была организована работа  секции  «Физика»  «Школы интеллектуального роста» » (в соответствии с Положением о городской Школе интеллектуального роста, утвержденным приказом управления образования от 26.12.2018 № 900). Контингент учащихся – 9 классы.   Яна Валерьевна  является преподавателем в Школе (2020/2021м-приказ УО администрации г. Мончегорска №22 от 19.01.21, 2021/2022  приказ УО администрации г. Мончегорска №729 от 28.10.21) и стремится  к повышению</a:t>
            </a:r>
            <a:endParaRPr lang="ru-RU" sz="2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800"/>
              </a:spcAft>
              <a:tabLst>
                <a:tab pos="6678930" algn="l"/>
              </a:tabLst>
            </a:pPr>
            <a:r>
              <a:rPr lang="ru-RU" sz="25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уровня теоретической и практической подготовки учащихся; </a:t>
            </a:r>
            <a:endParaRPr lang="ru-RU" sz="2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800"/>
              </a:spcAft>
              <a:tabLst>
                <a:tab pos="6678930" algn="l"/>
              </a:tabLst>
            </a:pPr>
            <a:r>
              <a:rPr lang="ru-RU" sz="25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-созданию оптимальных условий для развития интеллектуального потенциала учащихся;</a:t>
            </a:r>
            <a:endParaRPr lang="ru-RU" sz="2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800"/>
              </a:spcAft>
              <a:tabLst>
                <a:tab pos="6678930" algn="l"/>
              </a:tabLst>
            </a:pPr>
            <a:r>
              <a:rPr lang="ru-RU" sz="25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-приобретению навыков научно-исследовательской деятельности;</a:t>
            </a:r>
            <a:endParaRPr lang="ru-RU" sz="2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800"/>
              </a:spcAft>
              <a:tabLst>
                <a:tab pos="6678930" algn="l"/>
              </a:tabLst>
            </a:pPr>
            <a:r>
              <a:rPr lang="ru-RU" sz="25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-совершенствованию умений и навыков в решении экспериментальных, творческих задач по предметам; </a:t>
            </a:r>
            <a:endParaRPr lang="ru-RU" sz="2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800"/>
              </a:spcAft>
              <a:tabLst>
                <a:tab pos="6678930" algn="l"/>
              </a:tabLst>
            </a:pPr>
            <a:r>
              <a:rPr lang="ru-RU" sz="25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улучшению подготовки к участию в олимпиадах различных уровней; </a:t>
            </a:r>
            <a:endParaRPr lang="ru-RU" sz="2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800"/>
              </a:spcAft>
              <a:tabLst>
                <a:tab pos="6678930" algn="l"/>
              </a:tabLst>
            </a:pPr>
            <a:r>
              <a:rPr lang="ru-RU" sz="25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-формированию потребности у обучающихся к продолжению образования, самообразованию</a:t>
            </a:r>
            <a:endParaRPr lang="ru-RU" sz="2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800"/>
              </a:spcAft>
              <a:tabLst>
                <a:tab pos="6678930" algn="l"/>
              </a:tabLst>
            </a:pPr>
            <a:r>
              <a:rPr lang="ru-RU" sz="25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-оказании помощи в профессиональном самоопределении;</a:t>
            </a:r>
            <a:endParaRPr lang="ru-RU" sz="2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800"/>
              </a:spcAft>
              <a:tabLst>
                <a:tab pos="6678930" algn="l"/>
              </a:tabLst>
            </a:pPr>
            <a:r>
              <a:rPr lang="ru-RU" sz="25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-организации внеурочной деятельности школьников.</a:t>
            </a:r>
            <a:endParaRPr lang="ru-RU" sz="2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  <a:tabLst>
                <a:tab pos="6678930" algn="l"/>
              </a:tabLst>
            </a:pPr>
            <a:r>
              <a:rPr lang="ru-RU" sz="25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С 2022 года занятия в Школе проводятся с использованием цифровой лаборатории.</a:t>
            </a:r>
            <a:endParaRPr lang="ru-RU" sz="2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  <a:tabLst>
                <a:tab pos="6678930" algn="l"/>
              </a:tabLst>
            </a:pPr>
            <a:r>
              <a:rPr lang="ru-RU" sz="25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В среднем обучение в школе проходит от 25 до 30 учащихся ежегодно.</a:t>
            </a:r>
            <a:endParaRPr lang="ru-RU" sz="2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428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570464-7A21-A5D0-AA65-25167FD1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1" y="624110"/>
            <a:ext cx="9980612" cy="1280890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Дистанционное обучение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6D59E3-9053-CF37-9030-CD3C4B81D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727" y="1570182"/>
            <a:ext cx="10303885" cy="4341040"/>
          </a:xfrm>
        </p:spPr>
        <p:txBody>
          <a:bodyPr>
            <a:normAutofit fontScale="92500" lnSpcReduction="20000"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проведения дистанционных уроков (до 2022) использовалась платформа </a:t>
            </a:r>
            <a:r>
              <a:rPr lang="en-US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Zoom</a:t>
            </a:r>
            <a:r>
              <a:rPr lang="ru-RU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Такие занятия включали  в себя лекционный материал, видеоролики, </a:t>
            </a:r>
            <a:r>
              <a:rPr lang="ru-RU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флеш</a:t>
            </a:r>
            <a:r>
              <a:rPr lang="ru-RU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-анимации и интерактивные задания. С помощью данной платформы проходили заседания ГМО учителей физики и занятия Школы интеллектуального роста, защита проекта «Создание базы на Луне».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800"/>
              </a:spcAft>
            </a:pPr>
            <a:r>
              <a:rPr lang="ru-RU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2022-2023 году уроки проводятся на платформе МЭО (мобильное электронное образование).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 платформы Российская Электронная школа и </a:t>
            </a:r>
            <a:r>
              <a:rPr lang="ru-RU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Skymart</a:t>
            </a:r>
            <a:r>
              <a:rPr lang="ru-RU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позволяют подобрать  тренировочные задания и провести контроль, различные варианты опросов  создаются с помощью Google Форм, выполнение лабораторных работ с помощью 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Виртуальной лаборатории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ВиртуЛаб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(virtulab.net),</a:t>
            </a:r>
            <a:r>
              <a:rPr lang="ru-RU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подготовку к ГИА и ВПР проходит с помощью открытого банка зданий ФИПИ и портала «Решу ОГЭ, ЕГЭ и ВПР». 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 Для формирования навыков функциональной грамотности используется открытый банк заданий Российской электронной школы. Опыт работы по формированию функциональной грамотности при дистанционном обучении представлен в выступлениях на городском методическом объединении учителей физики и  научно-практической конференции, а также в публикации в электронном научном журнале “Информационно-коммуникационные технологии в педагогическом образовании”.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4226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874FBBA-6520-5093-4F7A-37A512661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418" y="572655"/>
            <a:ext cx="10433194" cy="5338567"/>
          </a:xfrm>
        </p:spPr>
        <p:txBody>
          <a:bodyPr/>
          <a:lstStyle/>
          <a:p>
            <a:pPr indent="0">
              <a:lnSpc>
                <a:spcPct val="107000"/>
              </a:lnSpc>
              <a:spcAft>
                <a:spcPts val="800"/>
              </a:spcAft>
              <a:buNone/>
              <a:tabLst>
                <a:tab pos="180975" algn="l"/>
              </a:tabLst>
            </a:pPr>
            <a:r>
              <a:rPr lang="ru-RU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Профессиональная компетентность Яны Валерьевны позволяет ей быть: </a:t>
            </a:r>
          </a:p>
          <a:p>
            <a:pPr indent="180340">
              <a:lnSpc>
                <a:spcPct val="107000"/>
              </a:lnSpc>
              <a:spcAft>
                <a:spcPts val="800"/>
              </a:spcAft>
              <a:tabLst>
                <a:tab pos="180975" algn="l"/>
              </a:tabLst>
            </a:pPr>
            <a:r>
              <a:rPr lang="ru-RU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руководителем городского методического объединения учителей физики, </a:t>
            </a:r>
          </a:p>
          <a:p>
            <a:pPr indent="180340">
              <a:lnSpc>
                <a:spcPct val="107000"/>
              </a:lnSpc>
              <a:spcAft>
                <a:spcPts val="800"/>
              </a:spcAft>
              <a:tabLst>
                <a:tab pos="180975" algn="l"/>
              </a:tabLst>
            </a:pPr>
            <a:r>
              <a:rPr lang="ru-RU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председателем  жюри  муниципального этапа Всероссийской олимпиады школьников (2019-2022 гг.), муниципального конкурса научно-исследовательских работ «Умники и умницы»(2021 г.), </a:t>
            </a:r>
          </a:p>
          <a:p>
            <a:pPr indent="180340">
              <a:lnSpc>
                <a:spcPct val="107000"/>
              </a:lnSpc>
              <a:spcAft>
                <a:spcPts val="800"/>
              </a:spcAft>
              <a:tabLst>
                <a:tab pos="180975" algn="l"/>
              </a:tabLst>
            </a:pPr>
            <a:r>
              <a:rPr lang="ru-RU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членом жюри регионального этапа Всероссийской олимпиады школьников (2021-2022 гг.) </a:t>
            </a:r>
          </a:p>
          <a:p>
            <a:pPr indent="180340">
              <a:lnSpc>
                <a:spcPct val="107000"/>
              </a:lnSpc>
              <a:spcAft>
                <a:spcPts val="800"/>
              </a:spcAft>
              <a:tabLst>
                <a:tab pos="180975" algn="l"/>
              </a:tabLst>
            </a:pPr>
            <a:r>
              <a:rPr lang="ru-RU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экспертом, привлекаемым к проверке заданий с развернутым ответом КИМ ОГЭ, </a:t>
            </a:r>
          </a:p>
          <a:p>
            <a:pPr indent="180340">
              <a:lnSpc>
                <a:spcPct val="107000"/>
              </a:lnSpc>
              <a:spcAft>
                <a:spcPts val="800"/>
              </a:spcAft>
              <a:tabLst>
                <a:tab pos="180975" algn="l"/>
              </a:tabLst>
            </a:pPr>
            <a:r>
              <a:rPr lang="ru-RU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специалистом, привлекаемым для осуществления всестороннего анализа профессиональной деятельности педагогов, аттестуемых с целью установления квалификационной категории при аттестационной комиссии МО и науки Мурманской области (2018-2023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г.г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3348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A44C337-3893-4B29-A265-B1329150B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1E0B358-1267-4844-8B3D-B7A279B41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36169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B24AA06A-F1A5-4BB3-9486-9AE7A53B3F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BDF97590-C600-44CB-9303-4A3679F51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A9BBE156-3FFA-4DC4-8468-35BD28DDC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7960DE5-3810-4B1E-B1E2-3BAFEA91E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359E957C-CE11-446F-8AA7-B3E98390B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A3E9FE34-CA9E-4443-BEBF-D1B9A1C6C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F39D814-8A48-4509-BDEB-826F1065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C6D08C0-8C49-4B87-9CF4-A1F08714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308C612B-4C0D-4863-B9CD-F86ABAA1B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00B1EC8-1B55-4390-A183-C33B5E227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790A225-91E1-4BE5-A801-5F1E32721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DFFC46A2-6BBF-47FD-BC17-5EE1DF7CB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F44CA9C-80E8-44E1-A79C-D6EBFC73B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77117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8CB9417F-98D9-4998-B00B-A5932E4C7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FA79AA3D-583E-4A1E-AF7E-CBD980F59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D80C9F17-A6B2-4A12-BC77-F84264A66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949C9A53-ED97-44CE-BDD5-ED24892116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0F9FDAE7-225B-4072-8907-6EAA06174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9D49818B-8EA3-4B41-9783-EFE0C618C3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01903E65-D822-4457-B0A5-2F4168224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A5CF9DAB-75BF-43D9-B1E7-817D1FAA0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BB22916D-4BCF-4A4C-8714-A2564D34C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4CD9F734-569E-44E7-BD53-6214E0F18C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7A5DAACB-2F42-40C8-BF6A-75B79299F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AD78E0F9-8568-4672-A22F-4ED5B1A96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AA5CD610-ED7C-4CED-A9A1-174432C88A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5704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 11">
            <a:extLst>
              <a:ext uri="{FF2B5EF4-FFF2-40B4-BE49-F238E27FC236}">
                <a16:creationId xmlns:a16="http://schemas.microsoft.com/office/drawing/2014/main" id="{0C4379BF-8C7A-480A-BC36-DA55D92A9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4645704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192C839-D877-68BB-0FE0-75AF62B914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288"/>
          <a:stretch/>
        </p:blipFill>
        <p:spPr>
          <a:xfrm>
            <a:off x="-1555" y="1731"/>
            <a:ext cx="4671091" cy="685800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90EFCD39-21D1-2273-3B76-FD42426AF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8191" y="1289198"/>
            <a:ext cx="5066419" cy="3759052"/>
          </a:xfrm>
        </p:spPr>
        <p:txBody>
          <a:bodyPr>
            <a:norm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Сатурнова Яна Валерьевна, 1964 года рождения, образование высшее , в 1988 году окончила Днепропетровский государственный университет по специальности «Производство летательных аппаратов», присвоена квалификация инженер-механик, педагогический стаж работы – 34 года, учителем физики в гимназии работает в течение 2 лет, до этого работала  учителем физики  в Муниципальном бюджетном общеобразовательном учреждении средней общеобразовательной школе № 10 имени Б. Ф. Сафонова, имеет высшую квалификационную категорию.</a:t>
            </a:r>
          </a:p>
          <a:p>
            <a:pPr>
              <a:lnSpc>
                <a:spcPct val="9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9587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5A36C1-A304-30C5-3CE6-D09E07E12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49382"/>
            <a:ext cx="8911687" cy="83127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Собственные методические разработки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C594CD-6592-C03A-B87A-A2C4F241C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8436" y="1394691"/>
            <a:ext cx="7736176" cy="4987635"/>
          </a:xfrm>
        </p:spPr>
        <p:txBody>
          <a:bodyPr>
            <a:normAutofit lnSpcReduction="10000"/>
          </a:bodyPr>
          <a:lstStyle/>
          <a:p>
            <a:pPr indent="0">
              <a:buNone/>
              <a:tabLst>
                <a:tab pos="6678930" algn="l"/>
              </a:tabLst>
            </a:pPr>
            <a:r>
              <a:rPr lang="ru-RU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2020-2021 учебный год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0">
              <a:buNone/>
              <a:tabLst>
                <a:tab pos="6678930" algn="l"/>
              </a:tabLs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“Формирование функциональной грамотности школьников в формате очного и дистанционного обучения”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450215">
              <a:tabLst>
                <a:tab pos="667893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Данная методика направлена на формирование функциональной грамотности на уроках физики и астрономии. Для совершенствования этого навыка учащихся подобраны и разработаны учителем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лично  задания по различным разделам физики в 7-9 классах, а также по астрономии для 10-11 класса. Задания апробированы на уроках и оценены в соответствии с разработанными критериями.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450215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Опыт представлен на заседании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городском методическом объединении учителей физики, на «V Международной научно-практической конференции “Проблемы и перспективы современного образования: практика вуза и школы” (дистанционно), при проведении открытого внеурочного занятия по биологии и физике для 7 класса «Пей воду, вода не смутит ума» на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городском семинаре «Личностно-развивающая образовательная среда МБОУ Гимназия №1 как основа формирования функциональной грамотности».</a:t>
            </a:r>
          </a:p>
          <a:p>
            <a:pPr indent="450215"/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B50C55B-0F48-62DF-ACBF-FD176EBBDD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455" y="1556148"/>
            <a:ext cx="2877561" cy="411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245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CF98DC-593D-CD30-8AF6-6CCE340FA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365" y="624110"/>
            <a:ext cx="9888248" cy="1280890"/>
          </a:xfrm>
        </p:spPr>
        <p:txBody>
          <a:bodyPr>
            <a:normAutofit/>
          </a:bodyPr>
          <a:lstStyle/>
          <a:p>
            <a:pPr indent="450215">
              <a:tabLst>
                <a:tab pos="6678930" algn="l"/>
              </a:tabLst>
            </a:pPr>
            <a:r>
              <a:rPr lang="ru-RU" sz="3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2021–2022</a:t>
            </a:r>
            <a:br>
              <a:rPr lang="ru-RU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«Внедрение программы личностного роста на уроках естественно-научной направленности»</a:t>
            </a:r>
            <a:b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ru-RU" sz="1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563821-C5E4-6FCC-CEE3-C58857BE0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109" y="1551709"/>
            <a:ext cx="10054503" cy="3879273"/>
          </a:xfrm>
        </p:spPr>
        <p:txBody>
          <a:bodyPr>
            <a:normAutofit/>
          </a:bodyPr>
          <a:lstStyle/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Данная методическая разработка  была создана в рамках участия МБОУ Гимназия №1 в программе по развитию личностного потенциала благотворительного фонда Сбербанка «Вклад в будущее», приказ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МОиН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 № 214-0 от 30.12.2020г.</a:t>
            </a:r>
          </a:p>
          <a:p>
            <a:pPr indent="450215"/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Значимые продукты: технологическая карта внеурочного занятия, дидактические материалы, методические указания по применению выбранных приемов, синтез представлений о Мурманской области как о крае.</a:t>
            </a:r>
            <a:endParaRPr lang="ru-RU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450215"/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Презентация к занятию и технологическая карта представлены на защите курсовой работы «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Разработка внеурочного занятия, направленного на социально-эмоциональное развитие учащихся 5-го класса (география, музыка, английский язык, математика)» в ходе прохождения курсов повышения квалификации </a:t>
            </a:r>
            <a:r>
              <a:rPr lang="ru-RU" sz="1600" kern="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«Внедрение программы личностного роста в деятельность образовательных организаций»</a:t>
            </a:r>
            <a:endParaRPr lang="ru-RU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450215"/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Элементы занятия представлены на педагогическом совете </a:t>
            </a:r>
            <a:r>
              <a:rPr lang="ru-RU" sz="1600" kern="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«Личностно-развивающая среда МБОУ Гимназия № 1».</a:t>
            </a:r>
            <a:endParaRPr lang="ru-RU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6250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C3EA1A-2D9B-7D92-FE41-3869C291D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2473" y="624110"/>
            <a:ext cx="9962139" cy="1280890"/>
          </a:xfrm>
        </p:spPr>
        <p:txBody>
          <a:bodyPr>
            <a:normAutofit fontScale="90000"/>
          </a:bodyPr>
          <a:lstStyle/>
          <a:p>
            <a:pPr indent="450215"/>
            <a:r>
              <a:rPr lang="ru-RU" sz="3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2022-2023</a:t>
            </a:r>
            <a:br>
              <a:rPr lang="ru-RU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«Формирование практических навыков учащихся на уроках физики с использованием цифровых лабораторий»</a:t>
            </a:r>
            <a:b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ru-RU" sz="1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DD453E-BD9E-4E7C-DB1C-7474679A3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164" y="2105891"/>
            <a:ext cx="10599448" cy="3777622"/>
          </a:xfrm>
        </p:spPr>
        <p:txBody>
          <a:bodyPr/>
          <a:lstStyle/>
          <a:p>
            <a:pPr marL="342900" marR="0" lvl="0" indent="450215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методической разработке приведены примеры использования оборудования цифровой лаборатории для проведения занятий элективного курса «Решение задач с развернутым ответом по физике» в 10-11 классах, а также технологическая карта одного из  занятий элективного курса</a:t>
            </a:r>
            <a:r>
              <a:rPr kumimoji="0" lang="ru-RU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</a:p>
          <a:p>
            <a:pPr marL="342900" marR="0" lvl="0" indent="450215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ru-RU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Публикация</a:t>
            </a:r>
          </a:p>
          <a:p>
            <a:pPr marL="34290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ru-RU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ГАУДПО МО «ИРО»</a:t>
            </a: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ru-RU" sz="15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Сборник педагогического опыта "Центр «Точка роста» — драйвер изменений в системе образования Мурманской области"</a:t>
            </a: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>
                <a:tab pos="6678930" algn="l"/>
              </a:tabLst>
              <a:defRPr/>
            </a:pPr>
            <a:r>
              <a:rPr kumimoji="0" lang="ru-RU" sz="1500" b="0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  <a:hlinkClick r:id="rId2"/>
              </a:rPr>
              <a:t>Институт развития образования - Сборник педагогического опыта "Центр «Точка роста» — драйвер изменений в системе образования Мурманской области" (iro51.ru)</a:t>
            </a: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ru-RU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«Формирование практических навыков учащихся на уроках физики с использованием цифровых лабораторий», с.57</a:t>
            </a: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5568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376F14-CCBE-7381-5B8B-363680B78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применения инноваций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188222-1D14-B99D-52B0-1A51D2EF2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Доработана п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рограмма элективного курса «Решение задач с развернутым ответом по физике» в 10-11 классах с использованием цифровой лаборатории.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-Технологическая карта   занятия элективного курса 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«Электрический ток в полупроводниках» с практической работой «Изучение вольт-амперной характеристики полупроводникового диода».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-Представление элементов занятия на открытии цифровой лаборатории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tabLst>
                <a:tab pos="6678930" algn="l"/>
              </a:tabLst>
            </a:pPr>
            <a:r>
              <a:rPr lang="ru-RU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Новая лаборатория для гимназистов (gov-murman.ru)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tabLst>
                <a:tab pos="667893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Открытое внеурочное занятие по физике и биологии «Пей воду, вода не смутит ума» 7 классы, на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tabLst>
                <a:tab pos="667893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городском методическом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семинаре «Личностно-развивающая образовательная среда МБОУ Гимназия № 1 как основа формирования как основа формирования функциональной грамотности»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-Работа учащегося 10 класса Андреева Дмитрия «Сравнение характеристик энергосберегающей лампы и лампы накаливания»., который стал призером «XVII межрегиональной научно-технической конференции молодых ученых и специалистов ВУЗОВ  «Научно-практические проблемы в области химии и химических технологий»,  секция "Юные ученые", направление «Физика».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9688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365E3B-A7A8-FE15-5CA0-22230C168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УЧЕБНЫХ ДОСТИЖЕНИЙ УЧАЩИХСЯ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F9BEC1-7968-1C07-D9C7-45CAB5311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Успеваемость 100%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знаний – 63-100%</a:t>
            </a:r>
          </a:p>
        </p:txBody>
      </p:sp>
    </p:spTree>
    <p:extLst>
      <p:ext uri="{BB962C8B-B14F-4D97-AF65-F5344CB8AC3E}">
        <p14:creationId xmlns:p14="http://schemas.microsoft.com/office/powerpoint/2010/main" val="3344349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770992-1568-35AF-714A-1A0261F86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олимпиада школьников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6607CC-3D5A-952E-7703-173A19A95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16364"/>
            <a:ext cx="8915400" cy="4294858"/>
          </a:xfrm>
        </p:spPr>
        <p:txBody>
          <a:bodyPr/>
          <a:lstStyle/>
          <a:p>
            <a:pPr marL="0" indent="0">
              <a:buNone/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2021-2022 учебный год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уровень – 1 победитель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 – 1 победитель</a:t>
            </a:r>
          </a:p>
          <a:p>
            <a:pPr marL="0" indent="0">
              <a:buNone/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2022-2023 учебный год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уровень – 1 победитель, 1 призер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5639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411808-2CAD-7463-06FE-82E2176AC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0581"/>
          </a:xfrm>
        </p:spPr>
        <p:txBody>
          <a:bodyPr/>
          <a:lstStyle/>
          <a:p>
            <a:r>
              <a:rPr lang="ru-RU" dirty="0"/>
              <a:t>Другие олимпиады и конкурсы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10F1F98-6707-50F1-8F64-101F5B3896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2253717"/>
              </p:ext>
            </p:extLst>
          </p:nvPr>
        </p:nvGraphicFramePr>
        <p:xfrm>
          <a:off x="2003609" y="1394691"/>
          <a:ext cx="8915401" cy="1579336"/>
        </p:xfrm>
        <a:graphic>
          <a:graphicData uri="http://schemas.openxmlformats.org/drawingml/2006/table">
            <a:tbl>
              <a:tblPr firstRow="1" firstCol="1" bandRow="1"/>
              <a:tblGrid>
                <a:gridCol w="3213012">
                  <a:extLst>
                    <a:ext uri="{9D8B030D-6E8A-4147-A177-3AD203B41FA5}">
                      <a16:colId xmlns:a16="http://schemas.microsoft.com/office/drawing/2014/main" val="1624077299"/>
                    </a:ext>
                  </a:extLst>
                </a:gridCol>
                <a:gridCol w="2135245">
                  <a:extLst>
                    <a:ext uri="{9D8B030D-6E8A-4147-A177-3AD203B41FA5}">
                      <a16:colId xmlns:a16="http://schemas.microsoft.com/office/drawing/2014/main" val="1844009265"/>
                    </a:ext>
                  </a:extLst>
                </a:gridCol>
                <a:gridCol w="1888090">
                  <a:extLst>
                    <a:ext uri="{9D8B030D-6E8A-4147-A177-3AD203B41FA5}">
                      <a16:colId xmlns:a16="http://schemas.microsoft.com/office/drawing/2014/main" val="3438797911"/>
                    </a:ext>
                  </a:extLst>
                </a:gridCol>
                <a:gridCol w="1679054">
                  <a:extLst>
                    <a:ext uri="{9D8B030D-6E8A-4147-A177-3AD203B41FA5}">
                      <a16:colId xmlns:a16="http://schemas.microsoft.com/office/drawing/2014/main" val="74139767"/>
                    </a:ext>
                  </a:extLst>
                </a:gridCol>
              </a:tblGrid>
              <a:tr h="482056">
                <a:tc>
                  <a:txBody>
                    <a:bodyPr/>
                    <a:lstStyle/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Фамилия, имя, отчество учащегося, класс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00" marR="66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мероприятия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00" marR="66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00" marR="66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00" marR="66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0620712"/>
                  </a:ext>
                </a:extLst>
              </a:tr>
              <a:tr h="708264">
                <a:tc>
                  <a:txBody>
                    <a:bodyPr/>
                    <a:lstStyle/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Пшеничная Алена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00" marR="66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Международный дистанционный конкурс «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Олимпис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2021- Осенняя сессия»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00" marR="66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Всероссийсий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00" marR="66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Диплом 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степени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00" marR="66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4329878"/>
                  </a:ext>
                </a:extLst>
              </a:tr>
              <a:tr h="354132">
                <a:tc>
                  <a:txBody>
                    <a:bodyPr/>
                    <a:lstStyle/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Смирнов Петр, 11 класс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00" marR="66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Олимпиада  школьников Физтех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00" marR="66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Призер 2 степени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00" marR="66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3426713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1987D6C-DC3B-2390-90A8-59D53E7DC4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373154"/>
              </p:ext>
            </p:extLst>
          </p:nvPr>
        </p:nvGraphicFramePr>
        <p:xfrm>
          <a:off x="2081213" y="3566160"/>
          <a:ext cx="8915400" cy="3291840"/>
        </p:xfrm>
        <a:graphic>
          <a:graphicData uri="http://schemas.openxmlformats.org/drawingml/2006/table">
            <a:tbl>
              <a:tblPr firstRow="1" firstCol="1" bandRow="1"/>
              <a:tblGrid>
                <a:gridCol w="2228085">
                  <a:extLst>
                    <a:ext uri="{9D8B030D-6E8A-4147-A177-3AD203B41FA5}">
                      <a16:colId xmlns:a16="http://schemas.microsoft.com/office/drawing/2014/main" val="178177492"/>
                    </a:ext>
                  </a:extLst>
                </a:gridCol>
                <a:gridCol w="2228085">
                  <a:extLst>
                    <a:ext uri="{9D8B030D-6E8A-4147-A177-3AD203B41FA5}">
                      <a16:colId xmlns:a16="http://schemas.microsoft.com/office/drawing/2014/main" val="675392648"/>
                    </a:ext>
                  </a:extLst>
                </a:gridCol>
                <a:gridCol w="2228085">
                  <a:extLst>
                    <a:ext uri="{9D8B030D-6E8A-4147-A177-3AD203B41FA5}">
                      <a16:colId xmlns:a16="http://schemas.microsoft.com/office/drawing/2014/main" val="2378284837"/>
                    </a:ext>
                  </a:extLst>
                </a:gridCol>
                <a:gridCol w="2231145">
                  <a:extLst>
                    <a:ext uri="{9D8B030D-6E8A-4147-A177-3AD203B41FA5}">
                      <a16:colId xmlns:a16="http://schemas.microsoft.com/office/drawing/2014/main" val="2995328607"/>
                    </a:ext>
                  </a:extLst>
                </a:gridCol>
              </a:tblGrid>
              <a:tr h="352576">
                <a:tc>
                  <a:txBody>
                    <a:bodyPr/>
                    <a:lstStyle/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Фамилия, имя, отчество учащегося, класс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8" marR="66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мероприятия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8" marR="66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8" marR="66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8" marR="66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487528"/>
                  </a:ext>
                </a:extLst>
              </a:tr>
              <a:tr h="1057728">
                <a:tc>
                  <a:txBody>
                    <a:bodyPr/>
                    <a:lstStyle/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Аксеновский Александр, 10 класс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8" marR="66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этап Всероссийского конкурса научно-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исследовательских работ им. Д. И. Менделеева в 2020  - 2021 учебном году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8" marR="66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8" marR="66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Призер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8" marR="66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457962"/>
                  </a:ext>
                </a:extLst>
              </a:tr>
              <a:tr h="1586592">
                <a:tc>
                  <a:txBody>
                    <a:bodyPr/>
                    <a:lstStyle/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Андреев Дмитрий, 10 класс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8" marR="66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XVII межрегиональная научно-техническая конференция молодых ученых и специалистов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ВУЗОВ  «Научно-практические проблемы в области химии и химических технологий»  Секция "Юные ученые" .Направление «Физика»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8" marR="66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>
                        <a:tabLst>
                          <a:tab pos="667893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Призер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8" marR="66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049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830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</TotalTime>
  <Words>1250</Words>
  <Application>Microsoft Office PowerPoint</Application>
  <PresentationFormat>Широкоэкранный</PresentationFormat>
  <Paragraphs>87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  результатов педагогической деятельности учителя физики Сатурновой Я.В.</vt:lpstr>
      <vt:lpstr>Презентация PowerPoint</vt:lpstr>
      <vt:lpstr>Собственные методические разработки </vt:lpstr>
      <vt:lpstr>2021–2022 «Внедрение программы личностного роста на уроках естественно-научной направленности» </vt:lpstr>
      <vt:lpstr>2022-2023 «Формирование практических навыков учащихся на уроках физики с использованием цифровых лабораторий» </vt:lpstr>
      <vt:lpstr>Результат применения инноваций</vt:lpstr>
      <vt:lpstr>РЕЗУЛЬТАТЫ УЧЕБНЫХ ДОСТИЖЕНИЙ УЧАЩИХСЯ</vt:lpstr>
      <vt:lpstr>Всероссийская олимпиада школьников</vt:lpstr>
      <vt:lpstr>Другие олимпиады и конкурсы</vt:lpstr>
      <vt:lpstr>Работа с одаренными детьми</vt:lpstr>
      <vt:lpstr>Дистанционное обучение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 результатов педагогической деятельности учителя физики Сатурновой Я.В.</dc:title>
  <dc:creator>Яна Сатурнова</dc:creator>
  <cp:lastModifiedBy>Яна Сатурнова</cp:lastModifiedBy>
  <cp:revision>1</cp:revision>
  <dcterms:created xsi:type="dcterms:W3CDTF">2023-06-14T08:55:28Z</dcterms:created>
  <dcterms:modified xsi:type="dcterms:W3CDTF">2023-06-14T09:28:18Z</dcterms:modified>
</cp:coreProperties>
</file>